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5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0D5A-75A0-4A05-9EBE-E558355CF35B}" type="datetimeFigureOut">
              <a:rPr lang="en-US" smtClean="0"/>
              <a:pPr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836B-CD5E-43E5-97D2-6C61D04D1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0D5A-75A0-4A05-9EBE-E558355CF35B}" type="datetimeFigureOut">
              <a:rPr lang="en-US" smtClean="0"/>
              <a:pPr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836B-CD5E-43E5-97D2-6C61D04D1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0D5A-75A0-4A05-9EBE-E558355CF35B}" type="datetimeFigureOut">
              <a:rPr lang="en-US" smtClean="0"/>
              <a:pPr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836B-CD5E-43E5-97D2-6C61D04D1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0D5A-75A0-4A05-9EBE-E558355CF35B}" type="datetimeFigureOut">
              <a:rPr lang="en-US" smtClean="0"/>
              <a:pPr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836B-CD5E-43E5-97D2-6C61D04D1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0D5A-75A0-4A05-9EBE-E558355CF35B}" type="datetimeFigureOut">
              <a:rPr lang="en-US" smtClean="0"/>
              <a:pPr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836B-CD5E-43E5-97D2-6C61D04D1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0D5A-75A0-4A05-9EBE-E558355CF35B}" type="datetimeFigureOut">
              <a:rPr lang="en-US" smtClean="0"/>
              <a:pPr/>
              <a:t>6/4/2013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836B-CD5E-43E5-97D2-6C61D04D1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0D5A-75A0-4A05-9EBE-E558355CF35B}" type="datetimeFigureOut">
              <a:rPr lang="en-US" smtClean="0"/>
              <a:pPr/>
              <a:t>6/4/2013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836B-CD5E-43E5-97D2-6C61D04D1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0D5A-75A0-4A05-9EBE-E558355CF35B}" type="datetimeFigureOut">
              <a:rPr lang="en-US" smtClean="0"/>
              <a:pPr/>
              <a:t>6/4/2013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836B-CD5E-43E5-97D2-6C61D04D1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0D5A-75A0-4A05-9EBE-E558355CF35B}" type="datetimeFigureOut">
              <a:rPr lang="en-US" smtClean="0"/>
              <a:pPr/>
              <a:t>6/4/2013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836B-CD5E-43E5-97D2-6C61D04D1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0D5A-75A0-4A05-9EBE-E558355CF35B}" type="datetimeFigureOut">
              <a:rPr lang="en-US" smtClean="0"/>
              <a:pPr/>
              <a:t>6/4/2013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836B-CD5E-43E5-97D2-6C61D04D1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0D5A-75A0-4A05-9EBE-E558355CF35B}" type="datetimeFigureOut">
              <a:rPr lang="en-US" smtClean="0"/>
              <a:pPr/>
              <a:t>6/4/2013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836B-CD5E-43E5-97D2-6C61D04D1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10D5A-75A0-4A05-9EBE-E558355CF35B}" type="datetimeFigureOut">
              <a:rPr lang="en-US" smtClean="0"/>
              <a:pPr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8836B-CD5E-43E5-97D2-6C61D04D1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Combinational Logic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Chapter 4</a:t>
            </a:r>
            <a:endParaRPr lang="en-US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3733800" cy="1298575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solidFill>
                  <a:schemeClr val="bg1"/>
                </a:solidFill>
              </a:rPr>
              <a:t>  4.10 Encoders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676400"/>
            <a:ext cx="7924800" cy="4191000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An </a:t>
            </a:r>
            <a:r>
              <a:rPr lang="en-US" dirty="0">
                <a:solidFill>
                  <a:schemeClr val="tx1"/>
                </a:solidFill>
              </a:rPr>
              <a:t>encoder is a digital circuit </a:t>
            </a:r>
            <a:r>
              <a:rPr lang="en-US" dirty="0" smtClean="0">
                <a:solidFill>
                  <a:schemeClr val="tx1"/>
                </a:solidFill>
              </a:rPr>
              <a:t>that performs </a:t>
            </a:r>
            <a:r>
              <a:rPr lang="en-US" dirty="0">
                <a:solidFill>
                  <a:schemeClr val="tx1"/>
                </a:solidFill>
              </a:rPr>
              <a:t>the inverse operation of a </a:t>
            </a:r>
            <a:r>
              <a:rPr lang="en-US" dirty="0" smtClean="0">
                <a:solidFill>
                  <a:schemeClr val="tx1"/>
                </a:solidFill>
              </a:rPr>
              <a:t>decoder</a:t>
            </a:r>
          </a:p>
          <a:p>
            <a:pPr algn="just"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An </a:t>
            </a:r>
            <a:r>
              <a:rPr lang="en-US" dirty="0">
                <a:solidFill>
                  <a:schemeClr val="tx1"/>
                </a:solidFill>
              </a:rPr>
              <a:t>encoder </a:t>
            </a:r>
            <a:r>
              <a:rPr lang="en-US" dirty="0" smtClean="0">
                <a:solidFill>
                  <a:schemeClr val="tx1"/>
                </a:solidFill>
              </a:rPr>
              <a:t>has 2ⁿ (or </a:t>
            </a:r>
            <a:r>
              <a:rPr lang="en-US" dirty="0">
                <a:solidFill>
                  <a:schemeClr val="tx1"/>
                </a:solidFill>
              </a:rPr>
              <a:t>fewer) input lines and n output </a:t>
            </a:r>
            <a:r>
              <a:rPr lang="en-US" dirty="0" smtClean="0">
                <a:solidFill>
                  <a:schemeClr val="tx1"/>
                </a:solidFill>
              </a:rPr>
              <a:t>lines</a:t>
            </a:r>
          </a:p>
          <a:p>
            <a:pPr algn="just"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output lines, as an aggregate, </a:t>
            </a:r>
            <a:r>
              <a:rPr lang="en-US" dirty="0" smtClean="0">
                <a:solidFill>
                  <a:schemeClr val="tx1"/>
                </a:solidFill>
              </a:rPr>
              <a:t>generate </a:t>
            </a: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dirty="0" smtClean="0">
                <a:solidFill>
                  <a:schemeClr val="tx1"/>
                </a:solidFill>
              </a:rPr>
              <a:t>binary code </a:t>
            </a:r>
            <a:r>
              <a:rPr lang="en-US" dirty="0">
                <a:solidFill>
                  <a:schemeClr val="tx1"/>
                </a:solidFill>
              </a:rPr>
              <a:t>corresponding to the input value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447800"/>
            <a:ext cx="4419600" cy="533400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Octal-to-Binary encoder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3733800" cy="1298575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solidFill>
                  <a:schemeClr val="bg1"/>
                </a:solidFill>
              </a:rPr>
              <a:t>  4.10 Encoders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981200"/>
            <a:ext cx="7239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4724400"/>
            <a:ext cx="2895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886200" y="4648200"/>
            <a:ext cx="4800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Higher </a:t>
            </a:r>
            <a:r>
              <a:rPr lang="en-US" dirty="0"/>
              <a:t>priority for inputs with </a:t>
            </a:r>
            <a:r>
              <a:rPr lang="en-US" dirty="0" smtClean="0"/>
              <a:t>higher subscript numbers</a:t>
            </a:r>
            <a:r>
              <a:rPr lang="en-US" dirty="0"/>
              <a:t>, and if </a:t>
            </a:r>
            <a:r>
              <a:rPr lang="en-US" dirty="0" smtClean="0"/>
              <a:t>both D3 and D6 are “1”at </a:t>
            </a:r>
            <a:r>
              <a:rPr lang="en-US" dirty="0"/>
              <a:t>the same time, the output will be 110 because &amp; </a:t>
            </a:r>
            <a:r>
              <a:rPr lang="en-US" dirty="0" smtClean="0"/>
              <a:t>D6 has higher </a:t>
            </a:r>
            <a:r>
              <a:rPr lang="en-US" dirty="0"/>
              <a:t>priority than </a:t>
            </a:r>
            <a:r>
              <a:rPr lang="en-US" dirty="0" smtClean="0"/>
              <a:t>D3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At least one input must be equal to “1”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371600"/>
            <a:ext cx="8610600" cy="1905000"/>
          </a:xfrm>
        </p:spPr>
        <p:txBody>
          <a:bodyPr/>
          <a:lstStyle/>
          <a:p>
            <a:pPr algn="just"/>
            <a:r>
              <a:rPr lang="en-US" b="1" dirty="0" smtClean="0">
                <a:solidFill>
                  <a:schemeClr val="tx2"/>
                </a:solidFill>
              </a:rPr>
              <a:t>Priority Encoder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A priority encoder is a circuit that includes the priority function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If more than two input equal to “1” , The input having highest priority will take  precedence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3733800" cy="1298575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solidFill>
                  <a:schemeClr val="bg1"/>
                </a:solidFill>
              </a:rPr>
              <a:t>  4.10 Encoders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3030"/>
          <a:stretch>
            <a:fillRect/>
          </a:stretch>
        </p:blipFill>
        <p:spPr bwMode="auto">
          <a:xfrm>
            <a:off x="2362200" y="3505200"/>
            <a:ext cx="4114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3733800" cy="1298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4.10 Encoders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828800"/>
            <a:ext cx="6934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743200" y="51054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Maps for priority encoder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600200"/>
            <a:ext cx="7543800" cy="609600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Four input priority encoder Implementation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3733800" cy="1298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4.10 Encoders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667000"/>
            <a:ext cx="42195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276600"/>
            <a:ext cx="2362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676400"/>
            <a:ext cx="8229600" cy="4114800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A multiplexer is a combinational circuit that selects binary information from one of many input lines and directs it to a single output line</a:t>
            </a:r>
          </a:p>
          <a:p>
            <a:pPr algn="just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The selection of a particular input line is controlled by a set of selection lines</a:t>
            </a:r>
          </a:p>
          <a:p>
            <a:pPr algn="just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2ⁿ input lines and n selection lines whose bit combinations determine which input is selected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304800"/>
            <a:ext cx="480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4.11 MULTIPLEXERS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447800"/>
            <a:ext cx="6400800" cy="609600"/>
          </a:xfrm>
        </p:spPr>
        <p:txBody>
          <a:bodyPr/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 2-to-1 line multiplexer 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0" y="2667000"/>
            <a:ext cx="62103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52400" y="304800"/>
            <a:ext cx="480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4.11 MULTIPLEXERS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371600"/>
            <a:ext cx="6400800" cy="609600"/>
          </a:xfrm>
        </p:spPr>
        <p:txBody>
          <a:bodyPr/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tx2"/>
                </a:solidFill>
              </a:rPr>
              <a:t>4-to-1 line multiplexer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304800"/>
            <a:ext cx="480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4.11 MULTIPLEXERS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r="25051"/>
          <a:stretch>
            <a:fillRect/>
          </a:stretch>
        </p:blipFill>
        <p:spPr bwMode="auto">
          <a:xfrm>
            <a:off x="2209800" y="2352675"/>
            <a:ext cx="38100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2971800"/>
            <a:ext cx="1600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1371600"/>
            <a:ext cx="5029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52400" y="304800"/>
            <a:ext cx="480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4.11 MULTIPLEXERS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979003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 Quadruple 2-to-1-line multiplexer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371601"/>
            <a:ext cx="8229600" cy="838199"/>
          </a:xfrm>
        </p:spPr>
        <p:txBody>
          <a:bodyPr>
            <a:normAutofit/>
          </a:bodyPr>
          <a:lstStyle/>
          <a:p>
            <a:pPr algn="l">
              <a:buClr>
                <a:schemeClr val="tx1"/>
              </a:buClr>
            </a:pPr>
            <a:r>
              <a:rPr lang="en-US" sz="3200" dirty="0" smtClean="0">
                <a:solidFill>
                  <a:schemeClr val="tx2"/>
                </a:solidFill>
              </a:rPr>
              <a:t>Boolean function implementation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362200"/>
            <a:ext cx="8382000" cy="3048000"/>
          </a:xfrm>
        </p:spPr>
        <p:txBody>
          <a:bodyPr>
            <a:normAutofit/>
          </a:bodyPr>
          <a:lstStyle/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The first n - 1 variables of the function are connected to the selection inputs of the multiplexer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The remaining single variable of the function is used for the data input</a:t>
            </a:r>
          </a:p>
          <a:p>
            <a:pPr algn="just"/>
            <a:r>
              <a:rPr lang="en-US" sz="2800" dirty="0" smtClean="0">
                <a:solidFill>
                  <a:schemeClr val="tx2"/>
                </a:solidFill>
              </a:rPr>
              <a:t>e.g. </a:t>
            </a:r>
            <a:r>
              <a:rPr lang="en-US" sz="2800" dirty="0" smtClean="0">
                <a:solidFill>
                  <a:schemeClr val="tx1"/>
                </a:solidFill>
              </a:rPr>
              <a:t>If the single variable (data input) is denoted by , each data input of the multiplexer will be z, z', 1, or 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304800"/>
            <a:ext cx="480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4.11 MULTIPLEXERS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0"/>
            <a:ext cx="4495800" cy="1470025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chemeClr val="bg2"/>
                </a:solidFill>
              </a:rPr>
              <a:t>Content List</a:t>
            </a:r>
            <a:endParaRPr lang="en-US" sz="4000" b="1" dirty="0">
              <a:solidFill>
                <a:schemeClr val="bg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828800"/>
            <a:ext cx="8153400" cy="2514600"/>
          </a:xfrm>
        </p:spPr>
        <p:txBody>
          <a:bodyPr/>
          <a:lstStyle/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  </a:t>
            </a:r>
            <a:r>
              <a:rPr lang="en-US" dirty="0" smtClean="0">
                <a:solidFill>
                  <a:schemeClr val="tx1"/>
                </a:solidFill>
              </a:rPr>
              <a:t>Decoders</a:t>
            </a:r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  Encoders</a:t>
            </a:r>
          </a:p>
          <a:p>
            <a:pPr algn="l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Multiplexers</a:t>
            </a:r>
          </a:p>
          <a:p>
            <a:pPr algn="l">
              <a:buClr>
                <a:schemeClr val="tx1"/>
              </a:buClr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371600"/>
            <a:ext cx="2133600" cy="6096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tx2"/>
                </a:solidFill>
              </a:rPr>
              <a:t>Example: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304800"/>
            <a:ext cx="480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4.11 MULTIPLEXERS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2895600" y="1600200"/>
            <a:ext cx="2438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209800"/>
            <a:ext cx="5943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371601"/>
            <a:ext cx="7772400" cy="685800"/>
          </a:xfrm>
        </p:spPr>
        <p:txBody>
          <a:bodyPr>
            <a:normAutofit/>
          </a:bodyPr>
          <a:lstStyle/>
          <a:p>
            <a:pPr algn="just"/>
            <a:r>
              <a:rPr lang="en-US" sz="3200" b="1" dirty="0" smtClean="0">
                <a:solidFill>
                  <a:schemeClr val="tx2"/>
                </a:solidFill>
              </a:rPr>
              <a:t>Three state gates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133600"/>
            <a:ext cx="7924800" cy="3810000"/>
          </a:xfrm>
        </p:spPr>
        <p:txBody>
          <a:bodyPr/>
          <a:lstStyle/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A multiplexer is constructed with three state gates,</a:t>
            </a:r>
          </a:p>
          <a:p>
            <a:pPr algn="just"/>
            <a:r>
              <a:rPr lang="en-US" sz="2800" dirty="0" smtClean="0">
                <a:solidFill>
                  <a:schemeClr val="tx1"/>
                </a:solidFill>
              </a:rPr>
              <a:t>	(1) Two of the states are Logic 1 &amp; Logic 0</a:t>
            </a:r>
          </a:p>
          <a:p>
            <a:pPr algn="just"/>
            <a:r>
              <a:rPr lang="en-US" sz="2800" dirty="0" smtClean="0">
                <a:solidFill>
                  <a:schemeClr val="tx1"/>
                </a:solidFill>
              </a:rPr>
              <a:t>	(2) The third state is high impedance state in 	which logic behave like open circuit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304800"/>
            <a:ext cx="480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4.11 MULTIPLEXERS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4495800"/>
            <a:ext cx="34956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495800" y="5486400"/>
            <a:ext cx="35016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</a:rPr>
              <a:t>Graphic symbol for a three-state buffer</a:t>
            </a:r>
            <a:endParaRPr lang="en-US" sz="1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371600"/>
            <a:ext cx="5181600" cy="917575"/>
          </a:xfrm>
        </p:spPr>
        <p:txBody>
          <a:bodyPr>
            <a:normAutofit fontScale="90000"/>
          </a:bodyPr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2"/>
                </a:solidFill>
              </a:rPr>
              <a:t> Multiplexer with three-state gates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304800"/>
            <a:ext cx="480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4.11 MULTIPLEXERS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438400"/>
            <a:ext cx="382905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172200" y="3733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4- to – 1 line </a:t>
            </a:r>
            <a:r>
              <a:rPr lang="en-US" b="1" dirty="0" err="1" smtClean="0">
                <a:solidFill>
                  <a:schemeClr val="tx2"/>
                </a:solidFill>
              </a:rPr>
              <a:t>Mux</a:t>
            </a:r>
            <a:endParaRPr lang="en-US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447801"/>
            <a:ext cx="7391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Home Exercise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514600"/>
            <a:ext cx="6400800" cy="1752600"/>
          </a:xfrm>
        </p:spPr>
        <p:txBody>
          <a:bodyPr/>
          <a:lstStyle/>
          <a:p>
            <a:pPr algn="just"/>
            <a:r>
              <a:rPr lang="en-US" dirty="0" smtClean="0">
                <a:solidFill>
                  <a:schemeClr val="tx2"/>
                </a:solidFill>
              </a:rPr>
              <a:t>4.21, 4.22, 4.23, 4.25, 4.26, 4.27, 4.28, 4.29, 4.31, 4.32, 4.33, 4.35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39624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Task for next lecture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4495800"/>
            <a:ext cx="617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Write a program </a:t>
            </a:r>
            <a:r>
              <a:rPr lang="en-US" sz="2000" dirty="0" smtClean="0"/>
              <a:t>and Implement the 4.26 with C /C++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"/>
            <a:ext cx="3810000" cy="12954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4.9 Decoders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524000"/>
            <a:ext cx="8229600" cy="4648200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A decoder is </a:t>
            </a:r>
            <a:r>
              <a:rPr lang="en-US" dirty="0">
                <a:solidFill>
                  <a:schemeClr val="tx1"/>
                </a:solidFill>
              </a:rPr>
              <a:t>a combinational circuit that converts binary information from </a:t>
            </a:r>
            <a:r>
              <a:rPr lang="en-US" b="1" i="1" dirty="0">
                <a:solidFill>
                  <a:schemeClr val="tx1"/>
                </a:solidFill>
              </a:rPr>
              <a:t>n input lines </a:t>
            </a:r>
            <a:r>
              <a:rPr lang="en-US" i="1" dirty="0">
                <a:solidFill>
                  <a:schemeClr val="tx1"/>
                </a:solidFill>
              </a:rPr>
              <a:t>to a </a:t>
            </a:r>
            <a:r>
              <a:rPr lang="en-US" b="1" i="1" dirty="0" smtClean="0">
                <a:solidFill>
                  <a:schemeClr val="tx1"/>
                </a:solidFill>
              </a:rPr>
              <a:t>maximum of 2ⁿ </a:t>
            </a:r>
            <a:r>
              <a:rPr lang="en-US" dirty="0">
                <a:solidFill>
                  <a:schemeClr val="tx1"/>
                </a:solidFill>
              </a:rPr>
              <a:t>unique output </a:t>
            </a:r>
            <a:r>
              <a:rPr lang="en-US" dirty="0" smtClean="0">
                <a:solidFill>
                  <a:schemeClr val="tx1"/>
                </a:solidFill>
              </a:rPr>
              <a:t>line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The decoders presented here are called </a:t>
            </a:r>
            <a:r>
              <a:rPr lang="en-US" dirty="0" smtClean="0">
                <a:solidFill>
                  <a:schemeClr val="tx1"/>
                </a:solidFill>
              </a:rPr>
              <a:t>n to m-line </a:t>
            </a:r>
            <a:r>
              <a:rPr lang="en-US" dirty="0">
                <a:solidFill>
                  <a:schemeClr val="tx1"/>
                </a:solidFill>
              </a:rPr>
              <a:t>decodes, where </a:t>
            </a:r>
            <a:r>
              <a:rPr lang="en-US" b="1" i="1" dirty="0" smtClean="0">
                <a:solidFill>
                  <a:schemeClr val="tx1"/>
                </a:solidFill>
              </a:rPr>
              <a:t>m ≤ 2</a:t>
            </a:r>
          </a:p>
          <a:p>
            <a:pPr algn="just">
              <a:buFont typeface="Arial" pitchFamily="34" charset="0"/>
              <a:buChar char="•"/>
            </a:pP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ecoder is normally used for other </a:t>
            </a:r>
            <a:r>
              <a:rPr lang="en-US" dirty="0">
                <a:solidFill>
                  <a:schemeClr val="tx1"/>
                </a:solidFill>
              </a:rPr>
              <a:t>code converters, such as a </a:t>
            </a:r>
            <a:r>
              <a:rPr lang="en-US" dirty="0" smtClean="0">
                <a:solidFill>
                  <a:schemeClr val="tx1"/>
                </a:solidFill>
              </a:rPr>
              <a:t>BCD-to-seven-segment encoder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295400"/>
            <a:ext cx="8610600" cy="609600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The three-to-eight-line-decoder </a:t>
            </a:r>
            <a:r>
              <a:rPr lang="en-US" dirty="0">
                <a:solidFill>
                  <a:schemeClr val="tx1"/>
                </a:solidFill>
              </a:rPr>
              <a:t>circuit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04800" y="1"/>
            <a:ext cx="3810000" cy="12954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4.9 Decoders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905000"/>
            <a:ext cx="5486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04800" y="1"/>
            <a:ext cx="3810000" cy="12954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4.9 Decoders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2273"/>
          <a:stretch>
            <a:fillRect/>
          </a:stretch>
        </p:blipFill>
        <p:spPr bwMode="auto">
          <a:xfrm>
            <a:off x="990600" y="2133600"/>
            <a:ext cx="7467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04800" y="1"/>
            <a:ext cx="3810000" cy="12954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4.9 Decoders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28600" y="1447800"/>
            <a:ext cx="8610600" cy="609600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2-to-4-line decoder with NAND gate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b="2416"/>
          <a:stretch>
            <a:fillRect/>
          </a:stretch>
        </p:blipFill>
        <p:spPr bwMode="auto">
          <a:xfrm>
            <a:off x="1066800" y="2133600"/>
            <a:ext cx="7315200" cy="333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8600" y="5638800"/>
            <a:ext cx="891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Note</a:t>
            </a:r>
            <a:r>
              <a:rPr lang="en-US" sz="2000" dirty="0" smtClean="0"/>
              <a:t> : it is more economical to produce inverted AND operation with NAND gates 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600200"/>
            <a:ext cx="8153400" cy="3810000"/>
          </a:xfrm>
        </p:spPr>
        <p:txBody>
          <a:bodyPr>
            <a:normAutofit lnSpcReduction="10000"/>
          </a:bodyPr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 </a:t>
            </a:r>
            <a:r>
              <a:rPr lang="en-US" dirty="0">
                <a:solidFill>
                  <a:schemeClr val="tx1"/>
                </a:solidFill>
              </a:rPr>
              <a:t>decoder with enable input can function as </a:t>
            </a:r>
            <a:r>
              <a:rPr lang="en-US" dirty="0" smtClean="0">
                <a:solidFill>
                  <a:schemeClr val="tx1"/>
                </a:solidFill>
              </a:rPr>
              <a:t>a </a:t>
            </a:r>
            <a:r>
              <a:rPr lang="en-US" b="1" dirty="0" smtClean="0">
                <a:solidFill>
                  <a:schemeClr val="tx1"/>
                </a:solidFill>
              </a:rPr>
              <a:t>Demux </a:t>
            </a:r>
            <a:r>
              <a:rPr lang="en-US" i="1" dirty="0" smtClean="0">
                <a:solidFill>
                  <a:schemeClr val="tx1"/>
                </a:solidFill>
              </a:rPr>
              <a:t>- </a:t>
            </a:r>
            <a:r>
              <a:rPr lang="en-US" i="1" dirty="0">
                <a:solidFill>
                  <a:schemeClr val="tx1"/>
                </a:solidFill>
              </a:rPr>
              <a:t>circuit that receives </a:t>
            </a:r>
            <a:r>
              <a:rPr lang="en-US" i="1" dirty="0" smtClean="0">
                <a:solidFill>
                  <a:schemeClr val="tx1"/>
                </a:solidFill>
              </a:rPr>
              <a:t>information </a:t>
            </a:r>
            <a:r>
              <a:rPr lang="en-US" dirty="0" smtClean="0">
                <a:solidFill>
                  <a:schemeClr val="tx1"/>
                </a:solidFill>
              </a:rPr>
              <a:t>from </a:t>
            </a:r>
            <a:r>
              <a:rPr lang="en-US" dirty="0">
                <a:solidFill>
                  <a:schemeClr val="tx1"/>
                </a:solidFill>
              </a:rPr>
              <a:t>a single Line and directs it to one </a:t>
            </a:r>
            <a:r>
              <a:rPr lang="en-US" dirty="0" smtClean="0">
                <a:solidFill>
                  <a:schemeClr val="tx1"/>
                </a:solidFill>
              </a:rPr>
              <a:t>of 2ⁿ </a:t>
            </a:r>
            <a:r>
              <a:rPr lang="en-US" dirty="0">
                <a:solidFill>
                  <a:schemeClr val="tx1"/>
                </a:solidFill>
              </a:rPr>
              <a:t>possible </a:t>
            </a:r>
            <a:r>
              <a:rPr lang="en-US" dirty="0" smtClean="0">
                <a:solidFill>
                  <a:schemeClr val="tx1"/>
                </a:solidFill>
              </a:rPr>
              <a:t>output lines</a:t>
            </a:r>
          </a:p>
          <a:p>
            <a:pPr algn="just"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Decoder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dirty="0" smtClean="0">
                <a:solidFill>
                  <a:schemeClr val="tx1"/>
                </a:solidFill>
              </a:rPr>
              <a:t>demultiplexer operations </a:t>
            </a:r>
            <a:r>
              <a:rPr lang="en-US" dirty="0">
                <a:solidFill>
                  <a:schemeClr val="tx1"/>
                </a:solidFill>
              </a:rPr>
              <a:t>are obtained from the same circuit, a decoder with an enable input is </a:t>
            </a:r>
            <a:r>
              <a:rPr lang="en-US" dirty="0" smtClean="0">
                <a:solidFill>
                  <a:schemeClr val="tx1"/>
                </a:solidFill>
              </a:rPr>
              <a:t>referred as </a:t>
            </a:r>
            <a:r>
              <a:rPr lang="en-US" dirty="0">
                <a:solidFill>
                  <a:schemeClr val="tx1"/>
                </a:solidFill>
              </a:rPr>
              <a:t>a </a:t>
            </a:r>
            <a:r>
              <a:rPr lang="en-US" b="1" dirty="0" smtClean="0">
                <a:solidFill>
                  <a:schemeClr val="tx1"/>
                </a:solidFill>
              </a:rPr>
              <a:t>decoder-multiplexer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1"/>
            <a:ext cx="3810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4.9 Decoders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447800"/>
            <a:ext cx="8610600" cy="1241425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800" dirty="0" smtClean="0"/>
              <a:t> Two 3-to-8-line </a:t>
            </a:r>
            <a:r>
              <a:rPr lang="en-US" sz="2800" dirty="0"/>
              <a:t>decoders with </a:t>
            </a:r>
            <a:r>
              <a:rPr lang="en-US" sz="2800" b="1" dirty="0"/>
              <a:t>enable</a:t>
            </a:r>
            <a:r>
              <a:rPr lang="en-US" sz="2800" dirty="0"/>
              <a:t> inputs connected to form a </a:t>
            </a:r>
            <a:r>
              <a:rPr lang="en-US" sz="2800" dirty="0" smtClean="0"/>
              <a:t>4-to-16- line decoder</a:t>
            </a:r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1"/>
            <a:ext cx="3810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4.9 Decoders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667000"/>
            <a:ext cx="4267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28600" y="5410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How many 3-to-8 line decoders require to make 5-to-32 line decoder ?  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447800"/>
            <a:ext cx="7772400" cy="533400"/>
          </a:xfrm>
        </p:spPr>
        <p:txBody>
          <a:bodyPr>
            <a:normAutofit/>
          </a:bodyPr>
          <a:lstStyle/>
          <a:p>
            <a:pPr algn="just"/>
            <a:r>
              <a:rPr lang="en-US" sz="2000" b="1" dirty="0" smtClean="0">
                <a:solidFill>
                  <a:schemeClr val="tx1"/>
                </a:solidFill>
              </a:rPr>
              <a:t>Combinational Logic Implementation</a:t>
            </a:r>
          </a:p>
          <a:p>
            <a:pPr algn="just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1"/>
            <a:ext cx="3810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4.9 Decoders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828800"/>
            <a:ext cx="6858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3200400"/>
            <a:ext cx="41433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33400" y="54864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Note :</a:t>
            </a:r>
            <a:r>
              <a:rPr lang="en-US" dirty="0" smtClean="0"/>
              <a:t> </a:t>
            </a:r>
            <a:r>
              <a:rPr lang="en-US" sz="2000" dirty="0" smtClean="0"/>
              <a:t>if decoder is designed by NAND gates then at output NAND gates  must be used instead of OR gates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589</Words>
  <Application>Microsoft Office PowerPoint</Application>
  <PresentationFormat>On-screen Show (4:3)</PresentationFormat>
  <Paragraphs>71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Combinational Logic</vt:lpstr>
      <vt:lpstr>Content List</vt:lpstr>
      <vt:lpstr>4.9 Decoders</vt:lpstr>
      <vt:lpstr>4.9 Decoders</vt:lpstr>
      <vt:lpstr>4.9 Decoders</vt:lpstr>
      <vt:lpstr>4.9 Decoders</vt:lpstr>
      <vt:lpstr>Slide 7</vt:lpstr>
      <vt:lpstr> Two 3-to-8-line decoders with enable inputs connected to form a 4-to-16- line decoder</vt:lpstr>
      <vt:lpstr>Slide 9</vt:lpstr>
      <vt:lpstr>  4.10 Encoders</vt:lpstr>
      <vt:lpstr>  4.10 Encoders</vt:lpstr>
      <vt:lpstr>  4.10 Encoders</vt:lpstr>
      <vt:lpstr>Slide 13</vt:lpstr>
      <vt:lpstr>Slide 14</vt:lpstr>
      <vt:lpstr>Slide 15</vt:lpstr>
      <vt:lpstr>Slide 16</vt:lpstr>
      <vt:lpstr>Slide 17</vt:lpstr>
      <vt:lpstr>Slide 18</vt:lpstr>
      <vt:lpstr>Boolean function implementation</vt:lpstr>
      <vt:lpstr>Example:</vt:lpstr>
      <vt:lpstr>Three state gates</vt:lpstr>
      <vt:lpstr> Multiplexer with three-state gates</vt:lpstr>
      <vt:lpstr>Home Exercise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hasi</dc:creator>
  <cp:lastModifiedBy>hasi</cp:lastModifiedBy>
  <cp:revision>110</cp:revision>
  <dcterms:created xsi:type="dcterms:W3CDTF">2013-06-02T06:26:42Z</dcterms:created>
  <dcterms:modified xsi:type="dcterms:W3CDTF">2013-06-04T14:28:09Z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